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6"/>
  </p:notesMasterIdLst>
  <p:sldIdLst>
    <p:sldId id="261" r:id="rId3"/>
    <p:sldId id="286" r:id="rId4"/>
    <p:sldId id="288" r:id="rId5"/>
    <p:sldId id="289" r:id="rId6"/>
    <p:sldId id="290" r:id="rId7"/>
    <p:sldId id="291" r:id="rId8"/>
    <p:sldId id="296" r:id="rId9"/>
    <p:sldId id="292" r:id="rId10"/>
    <p:sldId id="297" r:id="rId11"/>
    <p:sldId id="293" r:id="rId12"/>
    <p:sldId id="294" r:id="rId13"/>
    <p:sldId id="295" r:id="rId14"/>
    <p:sldId id="298" r:id="rId15"/>
    <p:sldId id="299" r:id="rId16"/>
    <p:sldId id="300" r:id="rId17"/>
    <p:sldId id="301" r:id="rId18"/>
    <p:sldId id="302" r:id="rId19"/>
    <p:sldId id="304" r:id="rId20"/>
    <p:sldId id="303" r:id="rId21"/>
    <p:sldId id="307" r:id="rId22"/>
    <p:sldId id="305" r:id="rId23"/>
    <p:sldId id="306" r:id="rId24"/>
    <p:sldId id="26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E0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howGuides="1">
      <p:cViewPr>
        <p:scale>
          <a:sx n="75" d="100"/>
          <a:sy n="75" d="100"/>
        </p:scale>
        <p:origin x="324" y="-2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4A336-C69E-4714-9C77-EDF27533E981}" type="datetimeFigureOut">
              <a:rPr lang="zh-CN" altLang="en-US" smtClean="0"/>
              <a:t>2021/8/7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E4B67-FCD3-4532-BCA6-DE877EA71825}" type="slidenum">
              <a:rPr lang="zh-CN" altLang="en-US" smtClean="0"/>
              <a:t>‹#›</a:t>
            </a:fld>
            <a:endParaRPr lang="zh-CN" altLang="en-US"/>
          </a:p>
        </p:txBody>
      </p:sp>
    </p:spTree>
    <p:extLst>
      <p:ext uri="{BB962C8B-B14F-4D97-AF65-F5344CB8AC3E}">
        <p14:creationId xmlns:p14="http://schemas.microsoft.com/office/powerpoint/2010/main" val="249769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362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4826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419247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53690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936065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pPr/>
              <a:t>2021/8/7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pPr/>
              <a:t>‹#›</a:t>
            </a:fld>
            <a:endParaRPr lang="zh-CN" altLang="en-US"/>
          </a:p>
        </p:txBody>
      </p:sp>
    </p:spTree>
    <p:extLst>
      <p:ext uri="{BB962C8B-B14F-4D97-AF65-F5344CB8AC3E}">
        <p14:creationId xmlns:p14="http://schemas.microsoft.com/office/powerpoint/2010/main" val="2102582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2021/8/7</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015392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2021/8/7</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5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2021/8/7</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47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2021/8/7</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36489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2021/8/7</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33204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2021/8/7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869823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2021/8/7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91181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7" name="直接连接符 6"/>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8" name="图片 7"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47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51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73959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87143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42581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043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46692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2021/8/7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85440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t>2021/8/7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79881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2021/8/7</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860756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05BCED-C3D1-4E23-9BA1-A176A9FAF43C}"/>
              </a:ext>
            </a:extLst>
          </p:cNvPr>
          <p:cNvPicPr>
            <a:picLocks noChangeAspect="1"/>
          </p:cNvPicPr>
          <p:nvPr/>
        </p:nvPicPr>
        <p:blipFill>
          <a:blip r:embed="rId4"/>
          <a:stretch>
            <a:fillRect/>
          </a:stretch>
        </p:blipFill>
        <p:spPr>
          <a:xfrm>
            <a:off x="0" y="-359115"/>
            <a:ext cx="12192000" cy="6858000"/>
          </a:xfrm>
          <a:prstGeom prst="rect">
            <a:avLst/>
          </a:prstGeom>
          <a:noFill/>
        </p:spPr>
      </p:pic>
      <p:sp>
        <p:nvSpPr>
          <p:cNvPr id="17" name="Freeform 7"/>
          <p:cNvSpPr>
            <a:spLocks/>
          </p:cNvSpPr>
          <p:nvPr/>
        </p:nvSpPr>
        <p:spPr bwMode="auto">
          <a:xfrm>
            <a:off x="2830059" y="4397035"/>
            <a:ext cx="9361941" cy="2457316"/>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defTabSz="866943" fontAlgn="base">
              <a:spcBef>
                <a:spcPct val="0"/>
              </a:spcBef>
              <a:spcAft>
                <a:spcPct val="0"/>
              </a:spcAft>
            </a:pPr>
            <a:endParaRPr lang="zh-CN" alt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6"/>
          <p:cNvSpPr>
            <a:spLocks/>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6"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defTabSz="866943" fontAlgn="base">
              <a:spcBef>
                <a:spcPct val="0"/>
              </a:spcBef>
              <a:spcAft>
                <a:spcPct val="0"/>
              </a:spcAft>
            </a:pPr>
            <a:endParaRPr lang="zh-CN" alt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8" name="组合 27">
            <a:extLst>
              <a:ext uri="{FF2B5EF4-FFF2-40B4-BE49-F238E27FC236}">
                <a16:creationId xmlns:a16="http://schemas.microsoft.com/office/drawing/2014/main" id="{5132B500-7F4E-401C-87B9-968BF2466B5F}"/>
              </a:ext>
            </a:extLst>
          </p:cNvPr>
          <p:cNvGrpSpPr/>
          <p:nvPr/>
        </p:nvGrpSpPr>
        <p:grpSpPr>
          <a:xfrm>
            <a:off x="1461463" y="705912"/>
            <a:ext cx="9424226" cy="2145538"/>
            <a:chOff x="1371960" y="1544925"/>
            <a:chExt cx="9424226" cy="2145538"/>
          </a:xfrm>
        </p:grpSpPr>
        <p:sp>
          <p:nvSpPr>
            <p:cNvPr id="29" name="矩形 28">
              <a:extLst>
                <a:ext uri="{FF2B5EF4-FFF2-40B4-BE49-F238E27FC236}">
                  <a16:creationId xmlns:a16="http://schemas.microsoft.com/office/drawing/2014/main" id="{95EF9E0C-C2F8-46C2-A40B-41D799F54E69}"/>
                </a:ext>
              </a:extLst>
            </p:cNvPr>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rgbClr val="C00000"/>
                  </a:solidFill>
                </a:rPr>
                <a:t>2021</a:t>
              </a:r>
              <a:r>
                <a:rPr lang="zh-CN" altLang="en-US" sz="4800" b="1" dirty="0">
                  <a:solidFill>
                    <a:srgbClr val="C00000"/>
                  </a:solidFill>
                </a:rPr>
                <a:t>入学英语 小冰直播带你飞</a:t>
              </a:r>
            </a:p>
          </p:txBody>
        </p:sp>
        <p:grpSp>
          <p:nvGrpSpPr>
            <p:cNvPr id="30" name="组合 29">
              <a:extLst>
                <a:ext uri="{FF2B5EF4-FFF2-40B4-BE49-F238E27FC236}">
                  <a16:creationId xmlns:a16="http://schemas.microsoft.com/office/drawing/2014/main" id="{2A02C6F0-E3C4-4C4D-B953-994F62EA7CC2}"/>
                </a:ext>
              </a:extLst>
            </p:cNvPr>
            <p:cNvGrpSpPr/>
            <p:nvPr/>
          </p:nvGrpSpPr>
          <p:grpSpPr>
            <a:xfrm>
              <a:off x="1371960" y="1544925"/>
              <a:ext cx="9424226" cy="2145538"/>
              <a:chOff x="1371960" y="1544925"/>
              <a:chExt cx="9424226" cy="2145538"/>
            </a:xfrm>
          </p:grpSpPr>
          <p:grpSp>
            <p:nvGrpSpPr>
              <p:cNvPr id="31" name="组合 30">
                <a:extLst>
                  <a:ext uri="{FF2B5EF4-FFF2-40B4-BE49-F238E27FC236}">
                    <a16:creationId xmlns:a16="http://schemas.microsoft.com/office/drawing/2014/main" id="{C16183BC-E6D4-49F1-9A69-762157A77FDB}"/>
                  </a:ext>
                </a:extLst>
              </p:cNvPr>
              <p:cNvGrpSpPr/>
              <p:nvPr/>
            </p:nvGrpSpPr>
            <p:grpSpPr>
              <a:xfrm>
                <a:off x="1371960" y="1544925"/>
                <a:ext cx="3500927" cy="803557"/>
                <a:chOff x="1500147" y="1472851"/>
                <a:chExt cx="3500927" cy="803557"/>
              </a:xfrm>
            </p:grpSpPr>
            <p:cxnSp>
              <p:nvCxnSpPr>
                <p:cNvPr id="35" name="直接连接符 34">
                  <a:extLst>
                    <a:ext uri="{FF2B5EF4-FFF2-40B4-BE49-F238E27FC236}">
                      <a16:creationId xmlns:a16="http://schemas.microsoft.com/office/drawing/2014/main" id="{06C7477B-535D-494B-9F58-9530565D3B4C}"/>
                    </a:ext>
                  </a:extLst>
                </p:cNvPr>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AA26696-5CB1-4424-A135-AD5C6BBDBD0B}"/>
                    </a:ext>
                  </a:extLst>
                </p:cNvPr>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BE6E4A2E-1799-478F-BF76-09FED159CECA}"/>
                  </a:ext>
                </a:extLst>
              </p:cNvPr>
              <p:cNvGrpSpPr/>
              <p:nvPr/>
            </p:nvGrpSpPr>
            <p:grpSpPr>
              <a:xfrm>
                <a:off x="7295259" y="2691925"/>
                <a:ext cx="3500927" cy="998538"/>
                <a:chOff x="7167073" y="2709017"/>
                <a:chExt cx="3500927" cy="998538"/>
              </a:xfrm>
            </p:grpSpPr>
            <p:cxnSp>
              <p:nvCxnSpPr>
                <p:cNvPr id="33" name="直接连接符 32">
                  <a:extLst>
                    <a:ext uri="{FF2B5EF4-FFF2-40B4-BE49-F238E27FC236}">
                      <a16:creationId xmlns:a16="http://schemas.microsoft.com/office/drawing/2014/main" id="{47589E3E-4BA6-462E-AB22-031F6D312F5D}"/>
                    </a:ext>
                  </a:extLst>
                </p:cNvPr>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083454C-0AD1-4062-A88C-6AC586325F8D}"/>
                    </a:ext>
                  </a:extLst>
                </p:cNvPr>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
        <p:nvSpPr>
          <p:cNvPr id="4" name="矩形: 圆角 3">
            <a:extLst>
              <a:ext uri="{FF2B5EF4-FFF2-40B4-BE49-F238E27FC236}">
                <a16:creationId xmlns:a16="http://schemas.microsoft.com/office/drawing/2014/main" id="{8E091EFE-40D8-4DAA-AD4B-8440A4F72EBD}"/>
              </a:ext>
            </a:extLst>
          </p:cNvPr>
          <p:cNvSpPr/>
          <p:nvPr/>
        </p:nvSpPr>
        <p:spPr>
          <a:xfrm>
            <a:off x="2407938" y="3297599"/>
            <a:ext cx="7376123" cy="847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第二弹：英语</a:t>
            </a:r>
            <a:r>
              <a:rPr lang="en-US" altLang="zh-CN" dirty="0"/>
              <a:t>B</a:t>
            </a:r>
            <a:r>
              <a:rPr lang="zh-CN" altLang="en-US" dirty="0"/>
              <a:t>讲解：</a:t>
            </a:r>
            <a:r>
              <a:rPr lang="en-US" altLang="zh-CN" dirty="0"/>
              <a:t>93</a:t>
            </a:r>
            <a:r>
              <a:rPr lang="zh-CN" altLang="en-US" dirty="0"/>
              <a:t>分高分经验与英语兴趣培养</a:t>
            </a:r>
            <a:endParaRPr lang="en-US" altLang="zh-CN" dirty="0"/>
          </a:p>
          <a:p>
            <a:pPr algn="ctr"/>
            <a:endParaRPr lang="en-US" altLang="zh-CN" dirty="0"/>
          </a:p>
          <a:p>
            <a:pPr algn="ctr"/>
            <a:r>
              <a:rPr lang="zh-CN" altLang="en-US" dirty="0"/>
              <a:t>主讲老师：马马</a:t>
            </a:r>
          </a:p>
        </p:txBody>
      </p:sp>
      <p:pic>
        <p:nvPicPr>
          <p:cNvPr id="5" name="图片 4">
            <a:extLst>
              <a:ext uri="{FF2B5EF4-FFF2-40B4-BE49-F238E27FC236}">
                <a16:creationId xmlns:a16="http://schemas.microsoft.com/office/drawing/2014/main" id="{E4EFB4D4-E9F3-4F69-A703-FCB4EECE44EE}"/>
              </a:ext>
            </a:extLst>
          </p:cNvPr>
          <p:cNvPicPr>
            <a:picLocks noChangeAspect="1"/>
          </p:cNvPicPr>
          <p:nvPr/>
        </p:nvPicPr>
        <p:blipFill>
          <a:blip r:embed="rId7"/>
          <a:stretch>
            <a:fillRect/>
          </a:stretch>
        </p:blipFill>
        <p:spPr>
          <a:xfrm>
            <a:off x="5214398" y="4583589"/>
            <a:ext cx="1763202" cy="1763202"/>
          </a:xfrm>
          <a:prstGeom prst="rect">
            <a:avLst/>
          </a:prstGeom>
        </p:spPr>
      </p:pic>
      <p:sp>
        <p:nvSpPr>
          <p:cNvPr id="6" name="矩形: 圆角 5">
            <a:extLst>
              <a:ext uri="{FF2B5EF4-FFF2-40B4-BE49-F238E27FC236}">
                <a16:creationId xmlns:a16="http://schemas.microsoft.com/office/drawing/2014/main" id="{3E7A8F81-BDA3-41E3-BA8D-1CF2E9153953}"/>
              </a:ext>
            </a:extLst>
          </p:cNvPr>
          <p:cNvSpPr/>
          <p:nvPr/>
        </p:nvSpPr>
        <p:spPr>
          <a:xfrm>
            <a:off x="3900734" y="6471569"/>
            <a:ext cx="4569537" cy="3156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在果壳有任何的疑问请扫描上方二维码，小冰团队竭诚为你服务</a:t>
            </a:r>
          </a:p>
        </p:txBody>
      </p:sp>
    </p:spTree>
    <p:extLst>
      <p:ext uri="{BB962C8B-B14F-4D97-AF65-F5344CB8AC3E}">
        <p14:creationId xmlns:p14="http://schemas.microsoft.com/office/powerpoint/2010/main" val="2551170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795A1AB-BEEB-42E3-94AE-4D0F2FA917C6}"/>
              </a:ext>
            </a:extLst>
          </p:cNvPr>
          <p:cNvSpPr>
            <a:spLocks noGrp="1"/>
          </p:cNvSpPr>
          <p:nvPr>
            <p:ph idx="1"/>
          </p:nvPr>
        </p:nvSpPr>
        <p:spPr/>
        <p:txBody>
          <a:bodyPr/>
          <a:lstStyle/>
          <a:p>
            <a:r>
              <a:rPr lang="zh-CN" altLang="en-US" sz="3200" b="1" dirty="0"/>
              <a:t>结课考试</a:t>
            </a:r>
            <a:r>
              <a:rPr lang="en-US" altLang="zh-CN" sz="3200" b="1" dirty="0">
                <a:solidFill>
                  <a:srgbClr val="FF0000"/>
                </a:solidFill>
              </a:rPr>
              <a:t>(50%)</a:t>
            </a:r>
          </a:p>
          <a:p>
            <a:pPr marL="0" indent="0">
              <a:buNone/>
            </a:pPr>
            <a:r>
              <a:rPr lang="zh-CN" altLang="en-US" dirty="0">
                <a:solidFill>
                  <a:srgbClr val="FF0000"/>
                </a:solidFill>
              </a:rPr>
              <a:t>积极参与</a:t>
            </a:r>
            <a:r>
              <a:rPr lang="zh-CN" altLang="en-US" dirty="0"/>
              <a:t>课堂 拿好平时分</a:t>
            </a:r>
            <a:endParaRPr lang="en-US" altLang="zh-CN" dirty="0"/>
          </a:p>
          <a:p>
            <a:pPr marL="0" indent="0">
              <a:buNone/>
            </a:pPr>
            <a:r>
              <a:rPr lang="zh-CN" altLang="en-US" dirty="0"/>
              <a:t>多与同学合作讨论 完成好课堂作业</a:t>
            </a:r>
            <a:endParaRPr lang="en-US" altLang="zh-CN" dirty="0"/>
          </a:p>
          <a:p>
            <a:pPr marL="0" indent="0">
              <a:buNone/>
            </a:pPr>
            <a:r>
              <a:rPr lang="zh-CN" altLang="en-US" dirty="0"/>
              <a:t>按照老师要求按时完成期末大作业 </a:t>
            </a:r>
            <a:r>
              <a:rPr lang="zh-CN" altLang="en-US" dirty="0">
                <a:solidFill>
                  <a:srgbClr val="FF0000"/>
                </a:solidFill>
              </a:rPr>
              <a:t>独立完成！ </a:t>
            </a:r>
            <a:endParaRPr lang="en-US" altLang="zh-CN" dirty="0">
              <a:solidFill>
                <a:srgbClr val="FF0000"/>
              </a:solidFill>
            </a:endParaRPr>
          </a:p>
          <a:p>
            <a:r>
              <a:rPr lang="zh-CN" altLang="en-US" sz="3200" b="1" dirty="0"/>
              <a:t>期末笔试</a:t>
            </a:r>
            <a:r>
              <a:rPr lang="en-US" altLang="zh-CN" sz="3200" b="1" dirty="0">
                <a:solidFill>
                  <a:srgbClr val="FF0000"/>
                </a:solidFill>
              </a:rPr>
              <a:t>(50%)</a:t>
            </a:r>
          </a:p>
          <a:p>
            <a:r>
              <a:rPr lang="zh-CN" altLang="en-US" sz="3200" b="1" dirty="0">
                <a:solidFill>
                  <a:srgbClr val="FF0000"/>
                </a:solidFill>
              </a:rPr>
              <a:t>听力</a:t>
            </a:r>
            <a:r>
              <a:rPr lang="en-US" altLang="zh-CN" sz="3200" b="1" dirty="0">
                <a:solidFill>
                  <a:srgbClr val="FF0000"/>
                </a:solidFill>
              </a:rPr>
              <a:t>10+10=20</a:t>
            </a:r>
          </a:p>
          <a:p>
            <a:r>
              <a:rPr lang="zh-CN" altLang="en-US" sz="3200" b="1" dirty="0">
                <a:solidFill>
                  <a:srgbClr val="FF0000"/>
                </a:solidFill>
              </a:rPr>
              <a:t>词汇</a:t>
            </a:r>
            <a:r>
              <a:rPr lang="en-US" altLang="zh-CN" sz="3200" b="1" dirty="0">
                <a:solidFill>
                  <a:srgbClr val="FF0000"/>
                </a:solidFill>
              </a:rPr>
              <a:t>15</a:t>
            </a:r>
            <a:r>
              <a:rPr lang="zh-CN" altLang="en-US" sz="3200" b="1" dirty="0">
                <a:solidFill>
                  <a:srgbClr val="FF0000"/>
                </a:solidFill>
              </a:rPr>
              <a:t>*</a:t>
            </a:r>
            <a:r>
              <a:rPr lang="en-US" altLang="zh-CN" sz="3200" b="1" dirty="0">
                <a:solidFill>
                  <a:srgbClr val="FF0000"/>
                </a:solidFill>
              </a:rPr>
              <a:t>1=15</a:t>
            </a:r>
          </a:p>
          <a:p>
            <a:r>
              <a:rPr lang="zh-CN" altLang="en-US" sz="3200" b="1" dirty="0">
                <a:solidFill>
                  <a:srgbClr val="FF0000"/>
                </a:solidFill>
              </a:rPr>
              <a:t>阅读</a:t>
            </a:r>
            <a:r>
              <a:rPr lang="en-US" altLang="zh-CN" sz="3200" b="1" dirty="0">
                <a:solidFill>
                  <a:srgbClr val="FF0000"/>
                </a:solidFill>
              </a:rPr>
              <a:t>20</a:t>
            </a:r>
            <a:r>
              <a:rPr lang="zh-CN" altLang="en-US" sz="3200" b="1" dirty="0">
                <a:solidFill>
                  <a:srgbClr val="FF0000"/>
                </a:solidFill>
              </a:rPr>
              <a:t>*</a:t>
            </a:r>
            <a:r>
              <a:rPr lang="en-US" altLang="zh-CN" sz="3200" b="1" dirty="0">
                <a:solidFill>
                  <a:srgbClr val="FF0000"/>
                </a:solidFill>
              </a:rPr>
              <a:t>1.5+10=40</a:t>
            </a:r>
          </a:p>
          <a:p>
            <a:r>
              <a:rPr lang="zh-CN" altLang="en-US" sz="3200" b="1" dirty="0">
                <a:solidFill>
                  <a:srgbClr val="FF0000"/>
                </a:solidFill>
              </a:rPr>
              <a:t>写作</a:t>
            </a:r>
            <a:r>
              <a:rPr lang="en-US" altLang="zh-CN" sz="3200" b="1" dirty="0">
                <a:solidFill>
                  <a:srgbClr val="FF0000"/>
                </a:solidFill>
              </a:rPr>
              <a:t>:Summary10+</a:t>
            </a:r>
            <a:r>
              <a:rPr lang="zh-CN" altLang="en-US" sz="3200" b="1" dirty="0">
                <a:solidFill>
                  <a:srgbClr val="FF0000"/>
                </a:solidFill>
              </a:rPr>
              <a:t>大作文</a:t>
            </a:r>
            <a:r>
              <a:rPr lang="en-US" altLang="zh-CN" sz="3200" b="1" dirty="0">
                <a:solidFill>
                  <a:srgbClr val="FF0000"/>
                </a:solidFill>
              </a:rPr>
              <a:t>15=25</a:t>
            </a:r>
            <a:endParaRPr lang="zh-CN" altLang="en-US" sz="3200" b="1" dirty="0"/>
          </a:p>
        </p:txBody>
      </p:sp>
      <p:sp>
        <p:nvSpPr>
          <p:cNvPr id="3" name="标题 2">
            <a:extLst>
              <a:ext uri="{FF2B5EF4-FFF2-40B4-BE49-F238E27FC236}">
                <a16:creationId xmlns:a16="http://schemas.microsoft.com/office/drawing/2014/main" id="{85DDAAC4-8CA7-4FB5-9694-7473F8CEA403}"/>
              </a:ext>
            </a:extLst>
          </p:cNvPr>
          <p:cNvSpPr>
            <a:spLocks noGrp="1"/>
          </p:cNvSpPr>
          <p:nvPr>
            <p:ph type="title"/>
          </p:nvPr>
        </p:nvSpPr>
        <p:spPr/>
        <p:txBody>
          <a:bodyPr/>
          <a:lstStyle/>
          <a:p>
            <a:r>
              <a:rPr lang="zh-CN" altLang="en-US" dirty="0"/>
              <a:t>备考攻略</a:t>
            </a:r>
          </a:p>
        </p:txBody>
      </p:sp>
    </p:spTree>
    <p:extLst>
      <p:ext uri="{BB962C8B-B14F-4D97-AF65-F5344CB8AC3E}">
        <p14:creationId xmlns:p14="http://schemas.microsoft.com/office/powerpoint/2010/main" val="311754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BB4FBB8B-8437-4135-89F3-CE485E5CA0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187" y="1310282"/>
            <a:ext cx="3845256" cy="4585542"/>
          </a:xfrm>
        </p:spPr>
      </p:pic>
      <p:sp>
        <p:nvSpPr>
          <p:cNvPr id="3" name="标题 2">
            <a:extLst>
              <a:ext uri="{FF2B5EF4-FFF2-40B4-BE49-F238E27FC236}">
                <a16:creationId xmlns:a16="http://schemas.microsoft.com/office/drawing/2014/main" id="{66611510-99E4-4A1A-A65C-2D16ED24AFD0}"/>
              </a:ext>
            </a:extLst>
          </p:cNvPr>
          <p:cNvSpPr>
            <a:spLocks noGrp="1"/>
          </p:cNvSpPr>
          <p:nvPr>
            <p:ph type="title"/>
          </p:nvPr>
        </p:nvSpPr>
        <p:spPr>
          <a:xfrm>
            <a:off x="491160" y="288739"/>
            <a:ext cx="5404816" cy="1021543"/>
          </a:xfrm>
        </p:spPr>
        <p:txBody>
          <a:bodyPr>
            <a:normAutofit/>
          </a:bodyPr>
          <a:lstStyle/>
          <a:p>
            <a:pPr marR="53340">
              <a:lnSpc>
                <a:spcPts val="1700"/>
              </a:lnSpc>
            </a:pPr>
            <a:r>
              <a:rPr lang="en-US" altLang="zh-CN" sz="2000" kern="100" dirty="0">
                <a:effectLst/>
                <a:latin typeface="+mj-ea"/>
              </a:rPr>
              <a:t>PAPER ONE (100 minutes, 75 points) and PAPER TWO (50 minutes, 25 points).</a:t>
            </a:r>
            <a:br>
              <a:rPr lang="zh-CN" altLang="zh-CN" sz="2000" kern="100" dirty="0">
                <a:effectLst/>
                <a:latin typeface="+mj-ea"/>
              </a:rPr>
            </a:br>
            <a:r>
              <a:rPr lang="en-US" altLang="zh-CN" sz="2000" kern="100" dirty="0">
                <a:effectLst/>
                <a:latin typeface="+mj-ea"/>
              </a:rPr>
              <a:t> </a:t>
            </a:r>
            <a:br>
              <a:rPr lang="zh-CN" altLang="zh-CN" sz="2000" kern="100" dirty="0">
                <a:effectLst/>
                <a:latin typeface="+mj-ea"/>
              </a:rPr>
            </a:br>
            <a:r>
              <a:rPr lang="en-US" altLang="zh-CN" sz="2000" kern="100" dirty="0">
                <a:effectLst/>
                <a:highlight>
                  <a:srgbClr val="00FF00"/>
                </a:highlight>
                <a:latin typeface="+mj-ea"/>
              </a:rPr>
              <a:t>(</a:t>
            </a:r>
            <a:r>
              <a:rPr lang="zh-CN" altLang="zh-CN" sz="2000" kern="100" dirty="0">
                <a:effectLst/>
                <a:highlight>
                  <a:srgbClr val="00FF00"/>
                </a:highlight>
                <a:latin typeface="+mj-ea"/>
              </a:rPr>
              <a:t>第</a:t>
            </a:r>
            <a:r>
              <a:rPr lang="en-US" altLang="zh-CN" sz="2000" kern="100" dirty="0">
                <a:effectLst/>
                <a:highlight>
                  <a:srgbClr val="00FF00"/>
                </a:highlight>
                <a:latin typeface="+mj-ea"/>
              </a:rPr>
              <a:t>100</a:t>
            </a:r>
            <a:r>
              <a:rPr lang="zh-CN" altLang="zh-CN" sz="2000" kern="100" dirty="0">
                <a:effectLst/>
                <a:highlight>
                  <a:srgbClr val="00FF00"/>
                </a:highlight>
                <a:latin typeface="+mj-ea"/>
              </a:rPr>
              <a:t>分钟时收</a:t>
            </a:r>
            <a:r>
              <a:rPr lang="en-US" altLang="zh-CN" sz="2000" kern="100" dirty="0">
                <a:effectLst/>
                <a:highlight>
                  <a:srgbClr val="00FF00"/>
                </a:highlight>
                <a:latin typeface="+mj-ea"/>
              </a:rPr>
              <a:t>Answer sheet I)</a:t>
            </a:r>
            <a:endParaRPr lang="zh-CN" altLang="en-US" sz="4400" dirty="0">
              <a:latin typeface="+mj-ea"/>
            </a:endParaRPr>
          </a:p>
        </p:txBody>
      </p:sp>
      <p:pic>
        <p:nvPicPr>
          <p:cNvPr id="13" name="图片 12">
            <a:extLst>
              <a:ext uri="{FF2B5EF4-FFF2-40B4-BE49-F238E27FC236}">
                <a16:creationId xmlns:a16="http://schemas.microsoft.com/office/drawing/2014/main" id="{B5BDB9E2-3792-455E-9EF1-812EF8DBD3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4301" y="1386631"/>
            <a:ext cx="3240254" cy="4585542"/>
          </a:xfrm>
          <a:prstGeom prst="rect">
            <a:avLst/>
          </a:prstGeom>
        </p:spPr>
      </p:pic>
      <p:pic>
        <p:nvPicPr>
          <p:cNvPr id="15" name="图片 14">
            <a:extLst>
              <a:ext uri="{FF2B5EF4-FFF2-40B4-BE49-F238E27FC236}">
                <a16:creationId xmlns:a16="http://schemas.microsoft.com/office/drawing/2014/main" id="{6F1F85C7-6913-45BA-89AE-451EC10FB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4389" y="1462833"/>
            <a:ext cx="3240254" cy="4585542"/>
          </a:xfrm>
          <a:prstGeom prst="rect">
            <a:avLst/>
          </a:prstGeom>
        </p:spPr>
      </p:pic>
    </p:spTree>
    <p:extLst>
      <p:ext uri="{BB962C8B-B14F-4D97-AF65-F5344CB8AC3E}">
        <p14:creationId xmlns:p14="http://schemas.microsoft.com/office/powerpoint/2010/main" val="362014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7A1274-B833-4724-B10E-BC370EEE2688}"/>
              </a:ext>
            </a:extLst>
          </p:cNvPr>
          <p:cNvSpPr>
            <a:spLocks noGrp="1"/>
          </p:cNvSpPr>
          <p:nvPr>
            <p:ph type="title"/>
          </p:nvPr>
        </p:nvSpPr>
        <p:spPr/>
        <p:txBody>
          <a:bodyPr/>
          <a:lstStyle/>
          <a:p>
            <a:endParaRPr lang="zh-CN" altLang="en-US"/>
          </a:p>
        </p:txBody>
      </p:sp>
      <p:sp>
        <p:nvSpPr>
          <p:cNvPr id="4" name="Rectangle 1">
            <a:extLst>
              <a:ext uri="{FF2B5EF4-FFF2-40B4-BE49-F238E27FC236}">
                <a16:creationId xmlns:a16="http://schemas.microsoft.com/office/drawing/2014/main" id="{36633CD5-5A75-4AE3-9EF7-1E44DF5FB24A}"/>
              </a:ext>
            </a:extLst>
          </p:cNvPr>
          <p:cNvSpPr>
            <a:spLocks noGrp="1" noChangeArrowheads="1"/>
          </p:cNvSpPr>
          <p:nvPr>
            <p:ph idx="1"/>
          </p:nvPr>
        </p:nvSpPr>
        <p:spPr bwMode="auto">
          <a:xfrm>
            <a:off x="690563" y="918344"/>
            <a:ext cx="10810874" cy="567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3350"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Part I 	Listening Comprehension  </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Section A (10 points)</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Directions: </a:t>
            </a:r>
            <a:r>
              <a:rPr kumimoji="0"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 this part, you will hear 10 short conversations. At the end of each conversation, a question will be asked about what is said. Each conversation and the question will be spoken only once. When you hear the question, read the four choices of the answer given and choose the best one by marking the corresponding letter A, B, C, or D on your </a:t>
            </a: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Answer Sheet I</a:t>
            </a:r>
            <a:r>
              <a:rPr kumimoji="0" lang="en-US" altLang="zh-CN"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A. Go back home.</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Mail a letter.</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 Do the shopping.</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 Ask the way.</a:t>
            </a: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 A. Dennis always alters his idea about an outing.</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Dennis has no choice but to come with them.</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 It’s surprising that Dennis would come with them.</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 Dennis has at last agreed to go out.</a:t>
            </a: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 A. Go out for fun with the girl.</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 Travel with the girl to Holland.</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 Try not to spend so much money.</a:t>
            </a:r>
            <a:endParaRPr kumimoji="0" lang="en-US" altLang="zh-CN" sz="1050" b="0" i="0" u="none" strike="noStrike" cap="none" normalizeH="0" baseline="0" dirty="0">
              <a:ln>
                <a:noFill/>
              </a:ln>
              <a:solidFill>
                <a:schemeClr val="tx1"/>
              </a:solidFill>
              <a:effectLst/>
            </a:endParaRPr>
          </a:p>
          <a:p>
            <a:pPr marL="0" marR="0" lvl="0" indent="133350" algn="l" defTabSz="914400" rtl="0" eaLnBrk="0" fontAlgn="base" latinLnBrk="0" hangingPunct="0">
              <a:lnSpc>
                <a:spcPct val="100000"/>
              </a:lnSpc>
              <a:spcBef>
                <a:spcPct val="0"/>
              </a:spcBef>
              <a:spcAft>
                <a:spcPct val="0"/>
              </a:spcAft>
              <a:buClrTx/>
              <a:buSzTx/>
              <a:buFontTx/>
              <a:buNone/>
              <a:tabLst>
                <a:tab pos="228600" algn="l"/>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 Let the girl pay her own bill.</a:t>
            </a:r>
            <a:endParaRPr kumimoji="0" lang="en-US"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606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A1D0870F-A1D4-4200-A660-47C34A508B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218" t="23934" r="15805" b="9442"/>
          <a:stretch/>
        </p:blipFill>
        <p:spPr>
          <a:xfrm>
            <a:off x="138734" y="520296"/>
            <a:ext cx="10862448" cy="5817407"/>
          </a:xfrm>
        </p:spPr>
      </p:pic>
    </p:spTree>
    <p:extLst>
      <p:ext uri="{BB962C8B-B14F-4D97-AF65-F5344CB8AC3E}">
        <p14:creationId xmlns:p14="http://schemas.microsoft.com/office/powerpoint/2010/main" val="2041914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6E5C8BF-9A73-43B6-86AF-D219E5247D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651" t="22804" r="26392" b="9818"/>
          <a:stretch/>
        </p:blipFill>
        <p:spPr>
          <a:xfrm>
            <a:off x="704849" y="77383"/>
            <a:ext cx="8713652" cy="6703233"/>
          </a:xfrm>
        </p:spPr>
      </p:pic>
    </p:spTree>
    <p:extLst>
      <p:ext uri="{BB962C8B-B14F-4D97-AF65-F5344CB8AC3E}">
        <p14:creationId xmlns:p14="http://schemas.microsoft.com/office/powerpoint/2010/main" val="13260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C717258-99B9-44D4-A831-460F51C79D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744" t="21298" r="32109" b="7372"/>
          <a:stretch/>
        </p:blipFill>
        <p:spPr>
          <a:xfrm>
            <a:off x="657225" y="276225"/>
            <a:ext cx="6874888" cy="6248400"/>
          </a:xfrm>
        </p:spPr>
      </p:pic>
    </p:spTree>
    <p:extLst>
      <p:ext uri="{BB962C8B-B14F-4D97-AF65-F5344CB8AC3E}">
        <p14:creationId xmlns:p14="http://schemas.microsoft.com/office/powerpoint/2010/main" val="393282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0F4B8A0-5EBA-49D8-833D-182AB091CE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56" t="21863" r="27981" b="10383"/>
          <a:stretch/>
        </p:blipFill>
        <p:spPr>
          <a:xfrm>
            <a:off x="571499" y="156933"/>
            <a:ext cx="7943851" cy="6544134"/>
          </a:xfrm>
        </p:spPr>
      </p:pic>
    </p:spTree>
    <p:extLst>
      <p:ext uri="{BB962C8B-B14F-4D97-AF65-F5344CB8AC3E}">
        <p14:creationId xmlns:p14="http://schemas.microsoft.com/office/powerpoint/2010/main" val="3174886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BCC362B-6B06-40DB-903A-FF342121A1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069" t="34673" r="12707" b="18262"/>
          <a:stretch/>
        </p:blipFill>
        <p:spPr>
          <a:xfrm>
            <a:off x="782231" y="2212193"/>
            <a:ext cx="10627538" cy="3895725"/>
          </a:xfrm>
        </p:spPr>
      </p:pic>
      <p:sp>
        <p:nvSpPr>
          <p:cNvPr id="3" name="标题 2">
            <a:extLst>
              <a:ext uri="{FF2B5EF4-FFF2-40B4-BE49-F238E27FC236}">
                <a16:creationId xmlns:a16="http://schemas.microsoft.com/office/drawing/2014/main" id="{58400F55-DAF1-464B-90F9-B3E00CA901E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17367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E18CE54-2811-474A-B575-E2B8AE7C69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6" t="21427" r="25516" b="8197"/>
          <a:stretch/>
        </p:blipFill>
        <p:spPr>
          <a:xfrm>
            <a:off x="504825" y="249101"/>
            <a:ext cx="8058150" cy="6359797"/>
          </a:xfrm>
        </p:spPr>
      </p:pic>
    </p:spTree>
    <p:extLst>
      <p:ext uri="{BB962C8B-B14F-4D97-AF65-F5344CB8AC3E}">
        <p14:creationId xmlns:p14="http://schemas.microsoft.com/office/powerpoint/2010/main" val="35405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1589F08-A40E-4608-A576-3D0BE61C05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78" t="23203" r="16854" b="12223"/>
          <a:stretch/>
        </p:blipFill>
        <p:spPr>
          <a:xfrm>
            <a:off x="238125" y="280809"/>
            <a:ext cx="7810750" cy="4143732"/>
          </a:xfrm>
        </p:spPr>
      </p:pic>
      <p:pic>
        <p:nvPicPr>
          <p:cNvPr id="6" name="图片 5">
            <a:extLst>
              <a:ext uri="{FF2B5EF4-FFF2-40B4-BE49-F238E27FC236}">
                <a16:creationId xmlns:a16="http://schemas.microsoft.com/office/drawing/2014/main" id="{A7230DE7-AB58-40D0-B7F3-31B2D38F25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9021"/>
          <a:stretch/>
        </p:blipFill>
        <p:spPr>
          <a:xfrm>
            <a:off x="238125" y="4300716"/>
            <a:ext cx="8196296" cy="2433459"/>
          </a:xfrm>
          <a:prstGeom prst="rect">
            <a:avLst/>
          </a:prstGeom>
        </p:spPr>
      </p:pic>
    </p:spTree>
    <p:extLst>
      <p:ext uri="{BB962C8B-B14F-4D97-AF65-F5344CB8AC3E}">
        <p14:creationId xmlns:p14="http://schemas.microsoft.com/office/powerpoint/2010/main" val="230108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BC61901-E76A-49A1-8510-343C51AE82E2}"/>
              </a:ext>
            </a:extLst>
          </p:cNvPr>
          <p:cNvSpPr>
            <a:spLocks noGrp="1"/>
          </p:cNvSpPr>
          <p:nvPr>
            <p:ph idx="1"/>
          </p:nvPr>
        </p:nvSpPr>
        <p:spPr/>
        <p:txBody>
          <a:bodyPr>
            <a:normAutofit fontScale="92500" lnSpcReduction="20000"/>
          </a:bodyPr>
          <a:lstStyle/>
          <a:p>
            <a:pPr marL="514350" indent="-514350">
              <a:buAutoNum type="arabicPeriod"/>
            </a:pPr>
            <a:r>
              <a:rPr lang="zh-CN" altLang="en-US" sz="3200" b="1" dirty="0"/>
              <a:t>英语</a:t>
            </a:r>
            <a:r>
              <a:rPr lang="en-US" altLang="zh-CN" sz="3200" b="1" dirty="0"/>
              <a:t>B</a:t>
            </a:r>
            <a:r>
              <a:rPr lang="zh-CN" altLang="en-US" sz="3200" b="1" dirty="0"/>
              <a:t>上课情况</a:t>
            </a:r>
            <a:r>
              <a:rPr lang="en-US" altLang="zh-CN" sz="3200" b="1" dirty="0"/>
              <a:t>&amp;</a:t>
            </a:r>
            <a:r>
              <a:rPr lang="zh-CN" altLang="en-US" sz="3200" b="1" dirty="0"/>
              <a:t>考试</a:t>
            </a:r>
            <a:endParaRPr lang="en-US" altLang="zh-CN" sz="3200" b="1" dirty="0"/>
          </a:p>
          <a:p>
            <a:r>
              <a:rPr lang="zh-CN" altLang="en-US" dirty="0"/>
              <a:t>教学内容</a:t>
            </a:r>
            <a:endParaRPr lang="en-US" altLang="zh-CN" dirty="0"/>
          </a:p>
          <a:p>
            <a:pPr marL="0" indent="0">
              <a:buNone/>
            </a:pPr>
            <a:r>
              <a:rPr lang="zh-CN" altLang="en-US" sz="2200" b="1" dirty="0"/>
              <a:t>教材？外国</a:t>
            </a:r>
            <a:r>
              <a:rPr lang="en-US" altLang="zh-CN" sz="2200" b="1" dirty="0"/>
              <a:t>/</a:t>
            </a:r>
            <a:r>
              <a:rPr lang="zh-CN" altLang="en-US" sz="2200" b="1" dirty="0"/>
              <a:t>中国导师？</a:t>
            </a:r>
            <a:r>
              <a:rPr lang="zh-CN" altLang="en-US" sz="2200" b="1" strike="sngStrike" dirty="0"/>
              <a:t>可以划水吗？</a:t>
            </a:r>
            <a:endParaRPr lang="en-US" altLang="zh-CN" sz="2200" b="1" dirty="0"/>
          </a:p>
          <a:p>
            <a:r>
              <a:rPr lang="zh-CN" altLang="en-US" dirty="0"/>
              <a:t>考核方式</a:t>
            </a:r>
            <a:endParaRPr lang="en-US" altLang="zh-CN" dirty="0"/>
          </a:p>
          <a:p>
            <a:pPr marL="0" indent="0">
              <a:buNone/>
            </a:pPr>
            <a:r>
              <a:rPr lang="zh-CN" altLang="en-US" sz="2200" b="1" dirty="0"/>
              <a:t>需要做</a:t>
            </a:r>
            <a:r>
              <a:rPr lang="en-US" altLang="zh-CN" sz="2200" b="1" dirty="0"/>
              <a:t>pre</a:t>
            </a:r>
            <a:r>
              <a:rPr lang="zh-CN" altLang="en-US" sz="2200" b="1" dirty="0"/>
              <a:t>吗？几次考试？考试难度？</a:t>
            </a:r>
            <a:endParaRPr lang="en-US" altLang="zh-CN" sz="2200" b="1" dirty="0"/>
          </a:p>
          <a:p>
            <a:r>
              <a:rPr lang="zh-CN" altLang="en-US" dirty="0"/>
              <a:t>备考攻略</a:t>
            </a:r>
            <a:endParaRPr lang="en-US" altLang="zh-CN" dirty="0"/>
          </a:p>
          <a:p>
            <a:pPr marL="0" indent="0">
              <a:buNone/>
            </a:pPr>
            <a:r>
              <a:rPr lang="zh-CN" altLang="en-US" sz="2200" b="1" dirty="0"/>
              <a:t>习题怎么做？复习要多久？有无考试技巧？</a:t>
            </a:r>
            <a:endParaRPr lang="en-US" altLang="zh-CN" sz="2200" b="1" dirty="0"/>
          </a:p>
          <a:p>
            <a:endParaRPr lang="en-US" altLang="zh-CN" dirty="0"/>
          </a:p>
          <a:p>
            <a:pPr marL="0" indent="0">
              <a:buNone/>
            </a:pPr>
            <a:r>
              <a:rPr lang="en-US" altLang="zh-CN" sz="3200" b="1" dirty="0"/>
              <a:t>2. </a:t>
            </a:r>
            <a:r>
              <a:rPr lang="zh-CN" altLang="en-US" sz="3200" b="1" dirty="0"/>
              <a:t>英语学习兴趣培养</a:t>
            </a:r>
            <a:endParaRPr lang="en-US" altLang="zh-CN" sz="3200" b="1" dirty="0"/>
          </a:p>
          <a:p>
            <a:r>
              <a:rPr lang="zh-CN" altLang="en-US" dirty="0"/>
              <a:t>日常练习技巧</a:t>
            </a:r>
            <a:endParaRPr lang="en-US" altLang="zh-CN" dirty="0"/>
          </a:p>
          <a:p>
            <a:pPr marL="0" indent="0">
              <a:buNone/>
            </a:pPr>
            <a:r>
              <a:rPr lang="zh-CN" altLang="en-US" sz="2200" b="1" dirty="0"/>
              <a:t>自言自语练习法、常读常新</a:t>
            </a:r>
            <a:r>
              <a:rPr lang="en-US" altLang="zh-CN" sz="2200" b="1" dirty="0"/>
              <a:t>…</a:t>
            </a:r>
          </a:p>
          <a:p>
            <a:r>
              <a:rPr lang="zh-CN" altLang="en-US" dirty="0"/>
              <a:t>巧用资源</a:t>
            </a:r>
            <a:endParaRPr lang="en-US" altLang="zh-CN" dirty="0"/>
          </a:p>
          <a:p>
            <a:pPr marL="0" indent="0">
              <a:buNone/>
            </a:pPr>
            <a:r>
              <a:rPr lang="zh-CN" altLang="en-US" sz="2200" b="1" dirty="0"/>
              <a:t>美剧、英剧、英文歌</a:t>
            </a:r>
            <a:r>
              <a:rPr lang="en-US" altLang="zh-CN" sz="2200" b="1" dirty="0"/>
              <a:t>…</a:t>
            </a:r>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2564902-A279-499A-8ED8-CA69ABF786C0}"/>
              </a:ext>
            </a:extLst>
          </p:cNvPr>
          <p:cNvSpPr>
            <a:spLocks noGrp="1"/>
          </p:cNvSpPr>
          <p:nvPr>
            <p:ph type="title"/>
          </p:nvPr>
        </p:nvSpPr>
        <p:spPr/>
        <p:txBody>
          <a:bodyPr/>
          <a:lstStyle/>
          <a:p>
            <a:r>
              <a:rPr lang="zh-CN" altLang="en-US" dirty="0"/>
              <a:t>主讲内容</a:t>
            </a:r>
          </a:p>
        </p:txBody>
      </p:sp>
    </p:spTree>
    <p:extLst>
      <p:ext uri="{BB962C8B-B14F-4D97-AF65-F5344CB8AC3E}">
        <p14:creationId xmlns:p14="http://schemas.microsoft.com/office/powerpoint/2010/main" val="219526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A11B9B9-9F21-48A5-A37C-57AE87333A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488" t="24122" r="5007" b="25439"/>
          <a:stretch/>
        </p:blipFill>
        <p:spPr>
          <a:xfrm>
            <a:off x="257175" y="1838324"/>
            <a:ext cx="11343811" cy="4048126"/>
          </a:xfrm>
        </p:spPr>
      </p:pic>
      <p:sp>
        <p:nvSpPr>
          <p:cNvPr id="3" name="标题 2">
            <a:extLst>
              <a:ext uri="{FF2B5EF4-FFF2-40B4-BE49-F238E27FC236}">
                <a16:creationId xmlns:a16="http://schemas.microsoft.com/office/drawing/2014/main" id="{885D74B1-F9EF-472E-B360-D31FB97DE5AA}"/>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9780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3B22756-1ED8-4900-8991-FA6A3DFEE2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560" t="34285" r="8819" b="30897"/>
          <a:stretch/>
        </p:blipFill>
        <p:spPr>
          <a:xfrm>
            <a:off x="209550" y="285750"/>
            <a:ext cx="8177388" cy="1962150"/>
          </a:xfrm>
        </p:spPr>
      </p:pic>
      <p:pic>
        <p:nvPicPr>
          <p:cNvPr id="6" name="图片 5">
            <a:extLst>
              <a:ext uri="{FF2B5EF4-FFF2-40B4-BE49-F238E27FC236}">
                <a16:creationId xmlns:a16="http://schemas.microsoft.com/office/drawing/2014/main" id="{85AA2B47-CD36-401E-8075-F6C8DEC019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676" b="3531"/>
          <a:stretch/>
        </p:blipFill>
        <p:spPr>
          <a:xfrm>
            <a:off x="1425063" y="1933574"/>
            <a:ext cx="4947161" cy="4886314"/>
          </a:xfrm>
          <a:prstGeom prst="rect">
            <a:avLst/>
          </a:prstGeom>
        </p:spPr>
      </p:pic>
    </p:spTree>
    <p:extLst>
      <p:ext uri="{BB962C8B-B14F-4D97-AF65-F5344CB8AC3E}">
        <p14:creationId xmlns:p14="http://schemas.microsoft.com/office/powerpoint/2010/main" val="101043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9E462E-8C30-4B3C-B507-97157856F596}"/>
              </a:ext>
            </a:extLst>
          </p:cNvPr>
          <p:cNvSpPr>
            <a:spLocks noGrp="1"/>
          </p:cNvSpPr>
          <p:nvPr>
            <p:ph idx="1"/>
          </p:nvPr>
        </p:nvSpPr>
        <p:spPr/>
        <p:txBody>
          <a:bodyPr/>
          <a:lstStyle/>
          <a:p>
            <a:r>
              <a:rPr lang="zh-CN" altLang="en-US" dirty="0"/>
              <a:t>日常练习技巧</a:t>
            </a:r>
            <a:endParaRPr lang="en-US" altLang="zh-CN" dirty="0"/>
          </a:p>
          <a:p>
            <a:pPr marL="0" indent="0">
              <a:buNone/>
            </a:pPr>
            <a:r>
              <a:rPr lang="zh-CN" altLang="en-US" sz="2800" b="1" dirty="0"/>
              <a:t>自言自语练习法、常读常新</a:t>
            </a:r>
            <a:r>
              <a:rPr lang="en-US" altLang="zh-CN" sz="2800" b="1" dirty="0"/>
              <a:t>…</a:t>
            </a:r>
          </a:p>
          <a:p>
            <a:r>
              <a:rPr lang="zh-CN" altLang="en-US" dirty="0"/>
              <a:t>巧用资源</a:t>
            </a:r>
            <a:endParaRPr lang="en-US" altLang="zh-CN" dirty="0"/>
          </a:p>
          <a:p>
            <a:pPr marL="0" indent="0">
              <a:buNone/>
            </a:pPr>
            <a:r>
              <a:rPr lang="zh-CN" altLang="en-US" sz="2800" b="1" dirty="0"/>
              <a:t>美剧、英剧、英文歌</a:t>
            </a:r>
            <a:r>
              <a:rPr lang="en-US" altLang="zh-CN" sz="2800" b="1" dirty="0"/>
              <a:t>…</a:t>
            </a:r>
          </a:p>
          <a:p>
            <a:endParaRPr lang="zh-CN" altLang="en-US" dirty="0"/>
          </a:p>
        </p:txBody>
      </p:sp>
      <p:sp>
        <p:nvSpPr>
          <p:cNvPr id="3" name="标题 2">
            <a:extLst>
              <a:ext uri="{FF2B5EF4-FFF2-40B4-BE49-F238E27FC236}">
                <a16:creationId xmlns:a16="http://schemas.microsoft.com/office/drawing/2014/main" id="{356EDAEA-15F8-460F-9665-C7B242A1E5DC}"/>
              </a:ext>
            </a:extLst>
          </p:cNvPr>
          <p:cNvSpPr>
            <a:spLocks noGrp="1"/>
          </p:cNvSpPr>
          <p:nvPr>
            <p:ph type="title"/>
          </p:nvPr>
        </p:nvSpPr>
        <p:spPr/>
        <p:txBody>
          <a:bodyPr>
            <a:normAutofit/>
          </a:bodyPr>
          <a:lstStyle/>
          <a:p>
            <a:r>
              <a:rPr lang="en-US" altLang="zh-CN" dirty="0"/>
              <a:t> </a:t>
            </a:r>
            <a:r>
              <a:rPr lang="zh-CN" altLang="en-US" dirty="0"/>
              <a:t>英语学习兴趣培养</a:t>
            </a:r>
          </a:p>
        </p:txBody>
      </p:sp>
    </p:spTree>
    <p:extLst>
      <p:ext uri="{BB962C8B-B14F-4D97-AF65-F5344CB8AC3E}">
        <p14:creationId xmlns:p14="http://schemas.microsoft.com/office/powerpoint/2010/main" val="2368259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555" y="358903"/>
            <a:ext cx="4265218" cy="9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96677" y="2252370"/>
            <a:ext cx="7998645" cy="2353260"/>
          </a:xfrm>
          <a:prstGeom prst="rect">
            <a:avLst/>
          </a:prstGeom>
        </p:spPr>
      </p:pic>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590BA7-B0E7-442F-AF1E-6E5EFDB9BC52}"/>
              </a:ext>
            </a:extLst>
          </p:cNvPr>
          <p:cNvSpPr>
            <a:spLocks noGrp="1"/>
          </p:cNvSpPr>
          <p:nvPr>
            <p:ph idx="1"/>
          </p:nvPr>
        </p:nvSpPr>
        <p:spPr>
          <a:xfrm>
            <a:off x="581025" y="1340768"/>
            <a:ext cx="10934700" cy="5061482"/>
          </a:xfrm>
        </p:spPr>
        <p:txBody>
          <a:bodyPr>
            <a:noAutofit/>
          </a:bodyPr>
          <a:lstStyle/>
          <a:p>
            <a:pPr marL="0" indent="0">
              <a:lnSpc>
                <a:spcPct val="100000"/>
              </a:lnSpc>
              <a:buNone/>
            </a:pPr>
            <a:r>
              <a:rPr lang="en-US" altLang="zh-CN" sz="2400" dirty="0">
                <a:latin typeface="+mn-ea"/>
              </a:rPr>
              <a:t>1.</a:t>
            </a:r>
            <a:r>
              <a:rPr lang="zh-CN" altLang="en-US" sz="2400" dirty="0">
                <a:latin typeface="+mn-ea"/>
              </a:rPr>
              <a:t>选课资格：</a:t>
            </a:r>
          </a:p>
          <a:p>
            <a:pPr marL="0" indent="0">
              <a:lnSpc>
                <a:spcPct val="100000"/>
              </a:lnSpc>
              <a:buNone/>
            </a:pPr>
            <a:r>
              <a:rPr lang="zh-CN" altLang="en-US" sz="2400" dirty="0">
                <a:latin typeface="+mn-ea"/>
              </a:rPr>
              <a:t>满足下列条件之一即可修读英语</a:t>
            </a:r>
            <a:r>
              <a:rPr lang="en-US" altLang="zh-CN" sz="2400" dirty="0">
                <a:latin typeface="+mn-ea"/>
              </a:rPr>
              <a:t>B</a:t>
            </a:r>
            <a:r>
              <a:rPr lang="zh-CN" altLang="en-US" sz="2400" dirty="0">
                <a:latin typeface="+mn-ea"/>
              </a:rPr>
              <a:t>课程：</a:t>
            </a:r>
          </a:p>
          <a:p>
            <a:pPr marL="0" indent="0">
              <a:lnSpc>
                <a:spcPct val="100000"/>
              </a:lnSpc>
              <a:buNone/>
            </a:pPr>
            <a:r>
              <a:rPr lang="zh-CN" altLang="en-US" sz="2400" dirty="0">
                <a:latin typeface="+mn-ea"/>
              </a:rPr>
              <a:t>（</a:t>
            </a:r>
            <a:r>
              <a:rPr lang="en-US" altLang="zh-CN" sz="2400" dirty="0">
                <a:latin typeface="+mn-ea"/>
              </a:rPr>
              <a:t>1</a:t>
            </a:r>
            <a:r>
              <a:rPr lang="zh-CN" altLang="en-US" sz="2400" dirty="0">
                <a:latin typeface="+mn-ea"/>
              </a:rPr>
              <a:t>）未获得博士学位英语学分且未选修过英语</a:t>
            </a:r>
            <a:r>
              <a:rPr lang="en-US" altLang="zh-CN" sz="2400" dirty="0">
                <a:latin typeface="+mn-ea"/>
              </a:rPr>
              <a:t>B</a:t>
            </a:r>
            <a:r>
              <a:rPr lang="zh-CN" altLang="en-US" sz="2400" dirty="0">
                <a:latin typeface="+mn-ea"/>
              </a:rPr>
              <a:t>课程的博士研究生；</a:t>
            </a:r>
          </a:p>
          <a:p>
            <a:pPr marL="0" indent="0">
              <a:lnSpc>
                <a:spcPct val="100000"/>
              </a:lnSpc>
              <a:buNone/>
            </a:pPr>
            <a:r>
              <a:rPr lang="zh-CN" altLang="en-US" sz="2400" dirty="0">
                <a:latin typeface="+mn-ea"/>
              </a:rPr>
              <a:t>（</a:t>
            </a:r>
            <a:r>
              <a:rPr lang="en-US" altLang="zh-CN" sz="2400" dirty="0">
                <a:latin typeface="+mn-ea"/>
              </a:rPr>
              <a:t>2</a:t>
            </a:r>
            <a:r>
              <a:rPr lang="zh-CN" altLang="en-US" sz="2400" dirty="0">
                <a:latin typeface="+mn-ea"/>
              </a:rPr>
              <a:t>）已获得硕士学位英语学分或慕课学习资格</a:t>
            </a:r>
            <a:r>
              <a:rPr lang="en-US" altLang="zh-CN" sz="2400" dirty="0">
                <a:latin typeface="+mn-ea"/>
              </a:rPr>
              <a:t>, </a:t>
            </a:r>
            <a:r>
              <a:rPr lang="zh-CN" altLang="en-US" sz="2400" dirty="0">
                <a:latin typeface="+mn-ea"/>
              </a:rPr>
              <a:t>但未获得博士学位英语学分且未选修过英语</a:t>
            </a:r>
            <a:r>
              <a:rPr lang="en-US" altLang="zh-CN" sz="2400" dirty="0">
                <a:latin typeface="+mn-ea"/>
              </a:rPr>
              <a:t>B</a:t>
            </a:r>
            <a:r>
              <a:rPr lang="zh-CN" altLang="en-US" sz="2400" dirty="0">
                <a:latin typeface="+mn-ea"/>
              </a:rPr>
              <a:t>课程的直博生</a:t>
            </a:r>
            <a:r>
              <a:rPr lang="en-US" altLang="zh-CN" sz="2400" dirty="0">
                <a:latin typeface="+mn-ea"/>
              </a:rPr>
              <a:t>/</a:t>
            </a:r>
            <a:r>
              <a:rPr lang="zh-CN" altLang="en-US" sz="2400" dirty="0">
                <a:latin typeface="+mn-ea"/>
              </a:rPr>
              <a:t>硕士生。本学期未能选上课的硕士生可在回所后修读英语</a:t>
            </a:r>
            <a:r>
              <a:rPr lang="en-US" altLang="zh-CN" sz="2400" dirty="0">
                <a:latin typeface="+mn-ea"/>
              </a:rPr>
              <a:t>B</a:t>
            </a:r>
            <a:r>
              <a:rPr lang="zh-CN" altLang="en-US" sz="2400" dirty="0">
                <a:latin typeface="+mn-ea"/>
              </a:rPr>
              <a:t>课程。</a:t>
            </a:r>
            <a:endParaRPr lang="en-US" altLang="zh-CN" sz="2400" dirty="0">
              <a:latin typeface="+mn-ea"/>
            </a:endParaRPr>
          </a:p>
          <a:p>
            <a:pPr marL="0" indent="0">
              <a:lnSpc>
                <a:spcPct val="100000"/>
              </a:lnSpc>
              <a:buNone/>
            </a:pPr>
            <a:endParaRPr lang="en-US" altLang="zh-CN" sz="2400" dirty="0">
              <a:latin typeface="+mn-ea"/>
            </a:endParaRPr>
          </a:p>
          <a:p>
            <a:pPr marL="0" indent="0">
              <a:lnSpc>
                <a:spcPct val="100000"/>
              </a:lnSpc>
              <a:buNone/>
            </a:pPr>
            <a:r>
              <a:rPr lang="en-US" altLang="zh-CN" sz="2400" dirty="0">
                <a:latin typeface="+mn-ea"/>
              </a:rPr>
              <a:t>2.</a:t>
            </a:r>
            <a:r>
              <a:rPr lang="zh-CN" altLang="en-US" sz="2400" dirty="0">
                <a:latin typeface="+mn-ea"/>
              </a:rPr>
              <a:t>选课内容：</a:t>
            </a:r>
          </a:p>
          <a:p>
            <a:pPr marL="0" indent="0">
              <a:lnSpc>
                <a:spcPct val="100000"/>
              </a:lnSpc>
              <a:buNone/>
            </a:pPr>
            <a:r>
              <a:rPr lang="zh-CN" altLang="en-US" sz="2400" dirty="0">
                <a:latin typeface="+mn-ea"/>
              </a:rPr>
              <a:t>须从</a:t>
            </a:r>
            <a:r>
              <a:rPr lang="zh-CN" altLang="en-US" sz="2400" b="1" dirty="0">
                <a:solidFill>
                  <a:srgbClr val="FF0000"/>
                </a:solidFill>
                <a:latin typeface="+mn-ea"/>
              </a:rPr>
              <a:t>“读写类”</a:t>
            </a:r>
            <a:r>
              <a:rPr lang="zh-CN" altLang="en-US" sz="2400" dirty="0">
                <a:latin typeface="+mn-ea"/>
              </a:rPr>
              <a:t>和</a:t>
            </a:r>
            <a:r>
              <a:rPr lang="zh-CN" altLang="en-US" sz="2400" b="1" dirty="0">
                <a:solidFill>
                  <a:srgbClr val="FF0000"/>
                </a:solidFill>
                <a:latin typeface="+mn-ea"/>
              </a:rPr>
              <a:t>“听说类”</a:t>
            </a:r>
            <a:r>
              <a:rPr lang="zh-CN" altLang="en-US" sz="2400" dirty="0">
                <a:latin typeface="+mn-ea"/>
              </a:rPr>
              <a:t>的课程中</a:t>
            </a:r>
            <a:r>
              <a:rPr lang="zh-CN" altLang="en-US" sz="2400" b="1" dirty="0">
                <a:latin typeface="+mn-ea"/>
              </a:rPr>
              <a:t>各选一门（每周</a:t>
            </a:r>
            <a:r>
              <a:rPr lang="en-US" altLang="zh-CN" sz="2400" b="1" dirty="0">
                <a:latin typeface="+mn-ea"/>
              </a:rPr>
              <a:t>4</a:t>
            </a:r>
            <a:r>
              <a:rPr lang="zh-CN" altLang="en-US" sz="2400" b="1" dirty="0">
                <a:latin typeface="+mn-ea"/>
              </a:rPr>
              <a:t>学时）</a:t>
            </a:r>
            <a:r>
              <a:rPr lang="zh-CN" altLang="en-US" sz="2400" dirty="0">
                <a:latin typeface="+mn-ea"/>
              </a:rPr>
              <a:t>，</a:t>
            </a:r>
            <a:r>
              <a:rPr lang="zh-CN" altLang="en-US" sz="2400" u="sng" dirty="0">
                <a:latin typeface="+mn-ea"/>
              </a:rPr>
              <a:t>不能多选或少选，也不能分两个学期选。</a:t>
            </a:r>
            <a:r>
              <a:rPr lang="zh-CN" altLang="en-US" sz="2400" dirty="0">
                <a:latin typeface="+mn-ea"/>
              </a:rPr>
              <a:t>这两门课的成绩和期末英语</a:t>
            </a:r>
            <a:r>
              <a:rPr lang="en-US" altLang="zh-CN" sz="2400" dirty="0">
                <a:latin typeface="+mn-ea"/>
              </a:rPr>
              <a:t>B</a:t>
            </a:r>
            <a:r>
              <a:rPr lang="zh-CN" altLang="en-US" sz="2400" dirty="0">
                <a:latin typeface="+mn-ea"/>
              </a:rPr>
              <a:t>笔试成绩综合后为英语</a:t>
            </a:r>
            <a:r>
              <a:rPr lang="en-US" altLang="zh-CN" sz="2400" dirty="0">
                <a:latin typeface="+mn-ea"/>
              </a:rPr>
              <a:t>B</a:t>
            </a:r>
            <a:r>
              <a:rPr lang="zh-CN" altLang="en-US" sz="2400" dirty="0">
                <a:latin typeface="+mn-ea"/>
              </a:rPr>
              <a:t>的最终成绩</a:t>
            </a:r>
          </a:p>
        </p:txBody>
      </p:sp>
      <p:sp>
        <p:nvSpPr>
          <p:cNvPr id="3" name="标题 2">
            <a:extLst>
              <a:ext uri="{FF2B5EF4-FFF2-40B4-BE49-F238E27FC236}">
                <a16:creationId xmlns:a16="http://schemas.microsoft.com/office/drawing/2014/main" id="{1730730A-69DA-4929-855C-D57854B384DC}"/>
              </a:ext>
            </a:extLst>
          </p:cNvPr>
          <p:cNvSpPr>
            <a:spLocks noGrp="1"/>
          </p:cNvSpPr>
          <p:nvPr>
            <p:ph type="title"/>
          </p:nvPr>
        </p:nvSpPr>
        <p:spPr/>
        <p:txBody>
          <a:bodyPr/>
          <a:lstStyle/>
          <a:p>
            <a:r>
              <a:rPr lang="zh-CN" altLang="en-US" dirty="0"/>
              <a:t>英语</a:t>
            </a:r>
            <a:r>
              <a:rPr lang="en-US" altLang="zh-CN" dirty="0"/>
              <a:t>B</a:t>
            </a:r>
            <a:r>
              <a:rPr lang="zh-CN" altLang="en-US" dirty="0"/>
              <a:t>（博士学位英语）选课须知</a:t>
            </a:r>
          </a:p>
        </p:txBody>
      </p:sp>
    </p:spTree>
    <p:extLst>
      <p:ext uri="{BB962C8B-B14F-4D97-AF65-F5344CB8AC3E}">
        <p14:creationId xmlns:p14="http://schemas.microsoft.com/office/powerpoint/2010/main" val="200020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8DEB6C-B517-4441-9026-2F01018E1494}"/>
              </a:ext>
            </a:extLst>
          </p:cNvPr>
          <p:cNvSpPr>
            <a:spLocks noGrp="1"/>
          </p:cNvSpPr>
          <p:nvPr>
            <p:ph idx="1"/>
          </p:nvPr>
        </p:nvSpPr>
        <p:spPr>
          <a:xfrm>
            <a:off x="661987" y="1185836"/>
            <a:ext cx="10868025" cy="5712632"/>
          </a:xfrm>
        </p:spPr>
        <p:txBody>
          <a:bodyPr>
            <a:noAutofit/>
          </a:bodyPr>
          <a:lstStyle/>
          <a:p>
            <a:pPr marL="0" indent="0">
              <a:lnSpc>
                <a:spcPts val="2880"/>
              </a:lnSpc>
              <a:buNone/>
            </a:pPr>
            <a:r>
              <a:rPr lang="zh-CN" altLang="en-US" sz="2000" b="1" dirty="0"/>
              <a:t>（</a:t>
            </a:r>
            <a:r>
              <a:rPr lang="en-US" altLang="zh-CN" sz="2000" b="1" dirty="0"/>
              <a:t>1</a:t>
            </a:r>
            <a:r>
              <a:rPr lang="zh-CN" altLang="en-US" sz="2000" b="1" dirty="0"/>
              <a:t>）读写类课程包括：“高级读写”、“高级写作”、“学术论文写作（综合）”、“学术论文写作（化学）”、学术论文写作（计算机科学）、学术论文写作（生命科学）、学术论文写作（材料科学）和“学术论文写作（地质）”</a:t>
            </a:r>
            <a:r>
              <a:rPr lang="zh-CN" altLang="en-US" sz="2000" dirty="0"/>
              <a:t>。</a:t>
            </a:r>
          </a:p>
          <a:p>
            <a:pPr marL="0" indent="0">
              <a:lnSpc>
                <a:spcPts val="2880"/>
              </a:lnSpc>
              <a:buNone/>
            </a:pPr>
            <a:r>
              <a:rPr lang="zh-CN" altLang="en-US" sz="2000" u="sng" dirty="0"/>
              <a:t>高级读写</a:t>
            </a:r>
            <a:r>
              <a:rPr lang="zh-CN" altLang="en-US" sz="2000" dirty="0"/>
              <a:t>：通过阅读（普通课文）促进写作；</a:t>
            </a:r>
          </a:p>
          <a:p>
            <a:pPr marL="0" indent="0">
              <a:lnSpc>
                <a:spcPts val="2880"/>
              </a:lnSpc>
              <a:buNone/>
            </a:pPr>
            <a:r>
              <a:rPr lang="zh-CN" altLang="en-US" sz="2000" u="sng" dirty="0"/>
              <a:t>高级写作</a:t>
            </a:r>
            <a:r>
              <a:rPr lang="zh-CN" altLang="en-US" sz="2000" dirty="0"/>
              <a:t>：系统讲授英语段落、短文等的写作技巧；</a:t>
            </a:r>
          </a:p>
          <a:p>
            <a:pPr marL="0" indent="0">
              <a:lnSpc>
                <a:spcPts val="2880"/>
              </a:lnSpc>
              <a:buNone/>
            </a:pPr>
            <a:r>
              <a:rPr lang="zh-CN" altLang="en-US" sz="2000" u="sng" dirty="0"/>
              <a:t>学术论文写作</a:t>
            </a:r>
            <a:r>
              <a:rPr lang="zh-CN" altLang="en-US" sz="2000" dirty="0"/>
              <a:t>：系统讲授学术论文技能；</a:t>
            </a:r>
          </a:p>
          <a:p>
            <a:pPr marL="0" indent="0">
              <a:lnSpc>
                <a:spcPts val="2880"/>
              </a:lnSpc>
              <a:buNone/>
            </a:pPr>
            <a:r>
              <a:rPr lang="zh-CN" altLang="en-US" sz="2000" b="1" dirty="0"/>
              <a:t>（</a:t>
            </a:r>
            <a:r>
              <a:rPr lang="en-US" altLang="zh-CN" sz="2000" b="1" dirty="0"/>
              <a:t>2</a:t>
            </a:r>
            <a:r>
              <a:rPr lang="zh-CN" altLang="en-US" sz="2000" b="1" dirty="0"/>
              <a:t>）听说类课程包括：“高级听说”、“高级口语”、“科技英语听说”和“学术会议英语”。</a:t>
            </a:r>
          </a:p>
          <a:p>
            <a:pPr marL="0" indent="0">
              <a:lnSpc>
                <a:spcPts val="2880"/>
              </a:lnSpc>
              <a:buNone/>
            </a:pPr>
            <a:r>
              <a:rPr lang="zh-CN" altLang="en-US" sz="2000" u="sng" dirty="0"/>
              <a:t>学术会议英语</a:t>
            </a:r>
            <a:r>
              <a:rPr lang="zh-CN" altLang="en-US" sz="2000" dirty="0"/>
              <a:t>：讲解国际学术会议的不同场景和学术报告的各个环节；</a:t>
            </a:r>
          </a:p>
          <a:p>
            <a:pPr marL="0" indent="0">
              <a:lnSpc>
                <a:spcPts val="2880"/>
              </a:lnSpc>
              <a:buNone/>
            </a:pPr>
            <a:r>
              <a:rPr lang="zh-CN" altLang="en-US" sz="2000" u="sng" dirty="0"/>
              <a:t>高级口语</a:t>
            </a:r>
            <a:r>
              <a:rPr lang="zh-CN" altLang="en-US" sz="2000" dirty="0"/>
              <a:t>：通过讲授、小组讨论、报告等各种形式的英语口语练习活动进一步提高口语表达能力；</a:t>
            </a:r>
          </a:p>
          <a:p>
            <a:pPr marL="0" indent="0">
              <a:lnSpc>
                <a:spcPts val="2880"/>
              </a:lnSpc>
              <a:buNone/>
            </a:pPr>
            <a:r>
              <a:rPr lang="zh-CN" altLang="en-US" sz="2000" u="sng" dirty="0"/>
              <a:t>高级听说</a:t>
            </a:r>
            <a:r>
              <a:rPr lang="zh-CN" altLang="en-US" sz="2000" dirty="0"/>
              <a:t>：以学术报告为主要内容，提高听力技能训练及英语口语表达能力训练。</a:t>
            </a:r>
          </a:p>
          <a:p>
            <a:pPr marL="0" indent="0">
              <a:lnSpc>
                <a:spcPts val="2880"/>
              </a:lnSpc>
              <a:buNone/>
            </a:pPr>
            <a:r>
              <a:rPr lang="zh-CN" altLang="en-US" sz="2000" u="sng" dirty="0"/>
              <a:t>科技英语听说</a:t>
            </a:r>
            <a:r>
              <a:rPr lang="zh-CN" altLang="en-US" sz="2000" dirty="0"/>
              <a:t>：侧重培养科技话题的英语听力和口头表达的能力。</a:t>
            </a:r>
          </a:p>
        </p:txBody>
      </p:sp>
      <p:sp>
        <p:nvSpPr>
          <p:cNvPr id="3" name="标题 2">
            <a:extLst>
              <a:ext uri="{FF2B5EF4-FFF2-40B4-BE49-F238E27FC236}">
                <a16:creationId xmlns:a16="http://schemas.microsoft.com/office/drawing/2014/main" id="{4694EFCA-B72A-47F8-88C7-730392AEF0A9}"/>
              </a:ext>
            </a:extLst>
          </p:cNvPr>
          <p:cNvSpPr>
            <a:spLocks noGrp="1"/>
          </p:cNvSpPr>
          <p:nvPr>
            <p:ph type="title"/>
          </p:nvPr>
        </p:nvSpPr>
        <p:spPr/>
        <p:txBody>
          <a:bodyPr/>
          <a:lstStyle/>
          <a:p>
            <a:r>
              <a:rPr lang="zh-CN" altLang="en-US" dirty="0"/>
              <a:t>英语</a:t>
            </a:r>
            <a:r>
              <a:rPr lang="en-US" altLang="zh-CN" dirty="0"/>
              <a:t>B</a:t>
            </a:r>
            <a:r>
              <a:rPr lang="zh-CN" altLang="en-US" dirty="0"/>
              <a:t>（博士学位英语）选课须知</a:t>
            </a:r>
          </a:p>
        </p:txBody>
      </p:sp>
    </p:spTree>
    <p:extLst>
      <p:ext uri="{BB962C8B-B14F-4D97-AF65-F5344CB8AC3E}">
        <p14:creationId xmlns:p14="http://schemas.microsoft.com/office/powerpoint/2010/main" val="416488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7E8E334-DEBD-41AA-BB9F-1E8DDDD46129}"/>
              </a:ext>
            </a:extLst>
          </p:cNvPr>
          <p:cNvSpPr>
            <a:spLocks noGrp="1"/>
          </p:cNvSpPr>
          <p:nvPr>
            <p:ph idx="1"/>
          </p:nvPr>
        </p:nvSpPr>
        <p:spPr>
          <a:xfrm>
            <a:off x="815009" y="898259"/>
            <a:ext cx="10515600" cy="5061482"/>
          </a:xfrm>
        </p:spPr>
        <p:txBody>
          <a:bodyPr>
            <a:normAutofit lnSpcReduction="10000"/>
          </a:bodyPr>
          <a:lstStyle/>
          <a:p>
            <a:pPr marL="0" indent="0">
              <a:lnSpc>
                <a:spcPct val="150000"/>
              </a:lnSpc>
              <a:buNone/>
            </a:pPr>
            <a:endParaRPr lang="en-US" altLang="zh-CN" dirty="0"/>
          </a:p>
          <a:p>
            <a:pPr>
              <a:lnSpc>
                <a:spcPct val="150000"/>
              </a:lnSpc>
            </a:pPr>
            <a:r>
              <a:rPr lang="zh-CN" altLang="en-US" dirty="0"/>
              <a:t>提前查看学期开课表 时间不要冲突 做好备选</a:t>
            </a:r>
            <a:endParaRPr lang="en-US" altLang="zh-CN" dirty="0"/>
          </a:p>
          <a:p>
            <a:pPr>
              <a:lnSpc>
                <a:spcPct val="150000"/>
              </a:lnSpc>
            </a:pPr>
            <a:r>
              <a:rPr lang="zh-CN" altLang="en-US" dirty="0"/>
              <a:t>国内外教师授课内容和风格各异</a:t>
            </a:r>
            <a:endParaRPr lang="en-US" altLang="zh-CN" dirty="0"/>
          </a:p>
          <a:p>
            <a:pPr>
              <a:lnSpc>
                <a:spcPct val="150000"/>
              </a:lnSpc>
            </a:pPr>
            <a:r>
              <a:rPr lang="zh-CN" altLang="en-US" dirty="0"/>
              <a:t>和学长姐打听不同外教的授课风格 自己选择</a:t>
            </a:r>
            <a:endParaRPr lang="en-US" altLang="zh-CN" dirty="0"/>
          </a:p>
          <a:p>
            <a:pPr marL="0" indent="0">
              <a:lnSpc>
                <a:spcPct val="150000"/>
              </a:lnSpc>
              <a:buNone/>
            </a:pPr>
            <a:endParaRPr lang="en-US" altLang="zh-CN" dirty="0"/>
          </a:p>
          <a:p>
            <a:pPr>
              <a:lnSpc>
                <a:spcPct val="150000"/>
              </a:lnSpc>
            </a:pPr>
            <a:r>
              <a:rPr lang="zh-CN" altLang="en-US" dirty="0"/>
              <a:t>教材准备以老师要求为准 一般不需要自己提前准备</a:t>
            </a:r>
            <a:endParaRPr lang="en-US" altLang="zh-CN" dirty="0"/>
          </a:p>
          <a:p>
            <a:pPr>
              <a:lnSpc>
                <a:spcPct val="150000"/>
              </a:lnSpc>
            </a:pPr>
            <a:r>
              <a:rPr lang="zh-CN" altLang="en-US" dirty="0"/>
              <a:t>尊重老师的授课方式 重视课堂 积极参与</a:t>
            </a:r>
          </a:p>
        </p:txBody>
      </p:sp>
      <p:sp>
        <p:nvSpPr>
          <p:cNvPr id="3" name="标题 2">
            <a:extLst>
              <a:ext uri="{FF2B5EF4-FFF2-40B4-BE49-F238E27FC236}">
                <a16:creationId xmlns:a16="http://schemas.microsoft.com/office/drawing/2014/main" id="{B6622BFA-5D7B-4E5F-BF1A-A3CC6E47BBE7}"/>
              </a:ext>
            </a:extLst>
          </p:cNvPr>
          <p:cNvSpPr>
            <a:spLocks noGrp="1"/>
          </p:cNvSpPr>
          <p:nvPr>
            <p:ph type="title"/>
          </p:nvPr>
        </p:nvSpPr>
        <p:spPr/>
        <p:txBody>
          <a:bodyPr/>
          <a:lstStyle/>
          <a:p>
            <a:r>
              <a:rPr lang="zh-CN" altLang="en-US" dirty="0"/>
              <a:t>导师选择？教材准备？</a:t>
            </a:r>
          </a:p>
        </p:txBody>
      </p:sp>
    </p:spTree>
    <p:extLst>
      <p:ext uri="{BB962C8B-B14F-4D97-AF65-F5344CB8AC3E}">
        <p14:creationId xmlns:p14="http://schemas.microsoft.com/office/powerpoint/2010/main" val="202175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2EBF03F-D2DD-42C0-9937-FF52FE25BDF8}"/>
              </a:ext>
            </a:extLst>
          </p:cNvPr>
          <p:cNvSpPr>
            <a:spLocks noGrp="1"/>
          </p:cNvSpPr>
          <p:nvPr>
            <p:ph idx="1"/>
          </p:nvPr>
        </p:nvSpPr>
        <p:spPr>
          <a:xfrm>
            <a:off x="838200" y="1123949"/>
            <a:ext cx="10515600" cy="5638801"/>
          </a:xfrm>
        </p:spPr>
        <p:txBody>
          <a:bodyPr>
            <a:normAutofit lnSpcReduction="10000"/>
          </a:bodyPr>
          <a:lstStyle/>
          <a:p>
            <a:pPr>
              <a:lnSpc>
                <a:spcPct val="100000"/>
              </a:lnSpc>
            </a:pPr>
            <a:r>
              <a:rPr lang="en-US" altLang="zh-CN" dirty="0"/>
              <a:t>Share information about their academic goals, dreams and hobbies. </a:t>
            </a:r>
          </a:p>
          <a:p>
            <a:pPr>
              <a:lnSpc>
                <a:spcPct val="100000"/>
              </a:lnSpc>
            </a:pPr>
            <a:r>
              <a:rPr lang="en-US" altLang="zh-CN" dirty="0"/>
              <a:t>Find a science or technology news article, write </a:t>
            </a:r>
            <a:r>
              <a:rPr lang="en-US" altLang="zh-CN" b="1" dirty="0"/>
              <a:t>a summary </a:t>
            </a:r>
            <a:r>
              <a:rPr lang="en-US" altLang="zh-CN" dirty="0"/>
              <a:t>and be ready to share it online with the class.</a:t>
            </a:r>
          </a:p>
          <a:p>
            <a:pPr>
              <a:lnSpc>
                <a:spcPct val="100000"/>
              </a:lnSpc>
            </a:pPr>
            <a:r>
              <a:rPr lang="en-US" altLang="zh-CN" dirty="0"/>
              <a:t>Introduction/Warm up to academic and scientific vocabulary, idioms</a:t>
            </a:r>
            <a:r>
              <a:rPr lang="zh-CN" altLang="en-US" dirty="0"/>
              <a:t>（习语）</a:t>
            </a:r>
            <a:r>
              <a:rPr lang="en-US" altLang="zh-CN" dirty="0"/>
              <a:t>, jargon</a:t>
            </a:r>
            <a:r>
              <a:rPr lang="zh-CN" altLang="en-US" dirty="0"/>
              <a:t>（行业术语）</a:t>
            </a:r>
            <a:r>
              <a:rPr lang="en-US" altLang="zh-CN" dirty="0"/>
              <a:t> and slang</a:t>
            </a:r>
            <a:r>
              <a:rPr lang="zh-CN" altLang="en-US" dirty="0"/>
              <a:t>（俚语）</a:t>
            </a:r>
            <a:r>
              <a:rPr lang="en-US" altLang="zh-CN" dirty="0"/>
              <a:t>.</a:t>
            </a:r>
          </a:p>
          <a:p>
            <a:pPr>
              <a:lnSpc>
                <a:spcPct val="100000"/>
              </a:lnSpc>
            </a:pPr>
            <a:r>
              <a:rPr lang="en-US" altLang="zh-CN" dirty="0"/>
              <a:t>Students will be asked to </a:t>
            </a:r>
            <a:r>
              <a:rPr lang="en-US" altLang="zh-CN" b="1" dirty="0"/>
              <a:t>share activities </a:t>
            </a:r>
            <a:r>
              <a:rPr lang="en-US" altLang="zh-CN" dirty="0"/>
              <a:t>they did about their personal life (like things they did on the weekend).</a:t>
            </a:r>
          </a:p>
          <a:p>
            <a:r>
              <a:rPr lang="en-US" altLang="zh-CN" dirty="0"/>
              <a:t>“</a:t>
            </a:r>
            <a:r>
              <a:rPr lang="en-US" altLang="zh-CN" b="1" dirty="0"/>
              <a:t>Language of Presentations</a:t>
            </a:r>
            <a:r>
              <a:rPr lang="en-US" altLang="zh-CN" dirty="0"/>
              <a:t>”. Workshop. Opening remarks, Transitions, Focusing on Visuals, etc.</a:t>
            </a:r>
          </a:p>
          <a:p>
            <a:r>
              <a:rPr lang="en-US" altLang="zh-CN" dirty="0"/>
              <a:t>Speaker Workshop. Dealing with </a:t>
            </a:r>
            <a:r>
              <a:rPr lang="en-US" altLang="zh-CN" b="1" dirty="0"/>
              <a:t>pitch, tone, pace and “presence</a:t>
            </a:r>
            <a:r>
              <a:rPr lang="en-US" altLang="zh-CN" dirty="0"/>
              <a:t>”. Handling </a:t>
            </a:r>
            <a:r>
              <a:rPr lang="en-US" altLang="zh-CN" b="1" dirty="0"/>
              <a:t>Q &amp; A’s</a:t>
            </a:r>
            <a:r>
              <a:rPr lang="en-US" altLang="zh-CN" dirty="0"/>
              <a:t>.</a:t>
            </a:r>
            <a:endParaRPr lang="zh-CN" altLang="en-US" dirty="0"/>
          </a:p>
          <a:p>
            <a:pPr>
              <a:lnSpc>
                <a:spcPct val="100000"/>
              </a:lnSpc>
            </a:pPr>
            <a:endParaRPr lang="en-US" altLang="zh-CN" dirty="0"/>
          </a:p>
        </p:txBody>
      </p:sp>
      <p:sp>
        <p:nvSpPr>
          <p:cNvPr id="3" name="标题 2">
            <a:extLst>
              <a:ext uri="{FF2B5EF4-FFF2-40B4-BE49-F238E27FC236}">
                <a16:creationId xmlns:a16="http://schemas.microsoft.com/office/drawing/2014/main" id="{7C3334A0-2D2B-4E68-96B1-3AE0456B0AB1}"/>
              </a:ext>
            </a:extLst>
          </p:cNvPr>
          <p:cNvSpPr>
            <a:spLocks noGrp="1"/>
          </p:cNvSpPr>
          <p:nvPr>
            <p:ph type="title"/>
          </p:nvPr>
        </p:nvSpPr>
        <p:spPr/>
        <p:txBody>
          <a:bodyPr/>
          <a:lstStyle/>
          <a:p>
            <a:r>
              <a:rPr lang="zh-CN" altLang="en-US" dirty="0"/>
              <a:t>英语</a:t>
            </a:r>
            <a:r>
              <a:rPr lang="en-US" altLang="zh-CN" dirty="0"/>
              <a:t>B</a:t>
            </a:r>
            <a:r>
              <a:rPr lang="zh-CN" altLang="en-US" dirty="0"/>
              <a:t>：高级口语</a:t>
            </a:r>
          </a:p>
        </p:txBody>
      </p:sp>
    </p:spTree>
    <p:extLst>
      <p:ext uri="{BB962C8B-B14F-4D97-AF65-F5344CB8AC3E}">
        <p14:creationId xmlns:p14="http://schemas.microsoft.com/office/powerpoint/2010/main" val="28900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87287-FB05-4322-AC8F-AAC51BD72C65}"/>
              </a:ext>
            </a:extLst>
          </p:cNvPr>
          <p:cNvSpPr>
            <a:spLocks noGrp="1"/>
          </p:cNvSpPr>
          <p:nvPr>
            <p:ph type="title"/>
          </p:nvPr>
        </p:nvSpPr>
        <p:spPr/>
        <p:txBody>
          <a:bodyPr/>
          <a:lstStyle/>
          <a:p>
            <a:endParaRPr lang="zh-CN" altLang="en-US"/>
          </a:p>
        </p:txBody>
      </p:sp>
      <p:pic>
        <p:nvPicPr>
          <p:cNvPr id="13" name="内容占位符 12">
            <a:extLst>
              <a:ext uri="{FF2B5EF4-FFF2-40B4-BE49-F238E27FC236}">
                <a16:creationId xmlns:a16="http://schemas.microsoft.com/office/drawing/2014/main" id="{47D509D6-8187-4AB4-867E-0744EA2470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211807"/>
            <a:ext cx="9548229" cy="5376847"/>
          </a:xfrm>
        </p:spPr>
      </p:pic>
    </p:spTree>
    <p:extLst>
      <p:ext uri="{BB962C8B-B14F-4D97-AF65-F5344CB8AC3E}">
        <p14:creationId xmlns:p14="http://schemas.microsoft.com/office/powerpoint/2010/main" val="144671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3D8337-3537-45AF-813A-90C5573A7775}"/>
              </a:ext>
            </a:extLst>
          </p:cNvPr>
          <p:cNvSpPr>
            <a:spLocks noGrp="1"/>
          </p:cNvSpPr>
          <p:nvPr>
            <p:ph idx="1"/>
          </p:nvPr>
        </p:nvSpPr>
        <p:spPr>
          <a:xfrm>
            <a:off x="495300" y="1340768"/>
            <a:ext cx="11220450" cy="5061482"/>
          </a:xfrm>
        </p:spPr>
        <p:txBody>
          <a:bodyPr/>
          <a:lstStyle/>
          <a:p>
            <a:r>
              <a:rPr lang="en-US" altLang="zh-CN" dirty="0"/>
              <a:t>BUY a paper notebook that will serve as a JOURNAL. </a:t>
            </a:r>
          </a:p>
          <a:p>
            <a:r>
              <a:rPr lang="en-US" altLang="zh-CN" dirty="0"/>
              <a:t>Download and start studying Scientific and Academic Vocabulary List</a:t>
            </a:r>
            <a:endParaRPr lang="zh-CN" altLang="en-US" dirty="0"/>
          </a:p>
          <a:p>
            <a:r>
              <a:rPr lang="en-US" altLang="zh-CN" b="1" dirty="0"/>
              <a:t>Prewriting </a:t>
            </a:r>
            <a:r>
              <a:rPr lang="en-US" altLang="zh-CN" dirty="0"/>
              <a:t>Techniques, Writing a First Draft.</a:t>
            </a:r>
          </a:p>
          <a:p>
            <a:r>
              <a:rPr lang="en-US" altLang="zh-CN" dirty="0"/>
              <a:t>Chose a </a:t>
            </a:r>
            <a:r>
              <a:rPr lang="en-US" altLang="zh-CN" b="1" dirty="0"/>
              <a:t>topic,</a:t>
            </a:r>
            <a:r>
              <a:rPr lang="en-US" altLang="zh-CN" dirty="0"/>
              <a:t> a prewriting technique and write an </a:t>
            </a:r>
            <a:r>
              <a:rPr lang="en-US" altLang="zh-CN" b="1" dirty="0"/>
              <a:t>outline.</a:t>
            </a:r>
          </a:p>
          <a:p>
            <a:r>
              <a:rPr lang="en-US" altLang="zh-CN" dirty="0"/>
              <a:t>Thesis and supporting thesis with specific evidence.</a:t>
            </a:r>
            <a:endParaRPr lang="en-US" altLang="zh-CN" b="1" dirty="0"/>
          </a:p>
          <a:p>
            <a:r>
              <a:rPr lang="en-US" altLang="zh-CN" b="1" dirty="0"/>
              <a:t>Revising</a:t>
            </a:r>
            <a:r>
              <a:rPr lang="en-US" altLang="zh-CN" dirty="0"/>
              <a:t> and </a:t>
            </a:r>
            <a:r>
              <a:rPr lang="en-US" altLang="zh-CN" b="1" dirty="0"/>
              <a:t>Editing</a:t>
            </a:r>
          </a:p>
          <a:p>
            <a:r>
              <a:rPr lang="en-US" altLang="zh-CN" dirty="0"/>
              <a:t>Comparison and Contrast Essay</a:t>
            </a:r>
            <a:r>
              <a:rPr lang="zh-CN" altLang="en-US" dirty="0"/>
              <a:t>、</a:t>
            </a:r>
            <a:r>
              <a:rPr lang="en-US" altLang="zh-CN" dirty="0"/>
              <a:t> Argumentation Essay…</a:t>
            </a:r>
            <a:endParaRPr lang="en-US" altLang="zh-CN" b="1" dirty="0"/>
          </a:p>
          <a:p>
            <a:endParaRPr lang="en-US" altLang="zh-CN" b="1" dirty="0"/>
          </a:p>
          <a:p>
            <a:endParaRPr lang="zh-CN" altLang="en-US" b="1" dirty="0"/>
          </a:p>
        </p:txBody>
      </p:sp>
      <p:sp>
        <p:nvSpPr>
          <p:cNvPr id="3" name="标题 2">
            <a:extLst>
              <a:ext uri="{FF2B5EF4-FFF2-40B4-BE49-F238E27FC236}">
                <a16:creationId xmlns:a16="http://schemas.microsoft.com/office/drawing/2014/main" id="{16AC11A1-CC8C-45A7-A15D-8B0ABEC072AA}"/>
              </a:ext>
            </a:extLst>
          </p:cNvPr>
          <p:cNvSpPr>
            <a:spLocks noGrp="1"/>
          </p:cNvSpPr>
          <p:nvPr>
            <p:ph type="title"/>
          </p:nvPr>
        </p:nvSpPr>
        <p:spPr/>
        <p:txBody>
          <a:bodyPr/>
          <a:lstStyle/>
          <a:p>
            <a:r>
              <a:rPr lang="zh-CN" altLang="en-US" dirty="0"/>
              <a:t>英语</a:t>
            </a:r>
            <a:r>
              <a:rPr lang="en-US" altLang="zh-CN" dirty="0"/>
              <a:t>B</a:t>
            </a:r>
            <a:r>
              <a:rPr lang="zh-CN" altLang="en-US" dirty="0"/>
              <a:t>：高级写作</a:t>
            </a:r>
          </a:p>
        </p:txBody>
      </p:sp>
    </p:spTree>
    <p:extLst>
      <p:ext uri="{BB962C8B-B14F-4D97-AF65-F5344CB8AC3E}">
        <p14:creationId xmlns:p14="http://schemas.microsoft.com/office/powerpoint/2010/main" val="150569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3E53ED8-DB08-4B50-B954-BFC7119A7EDC}"/>
              </a:ext>
            </a:extLst>
          </p:cNvPr>
          <p:cNvSpPr>
            <a:spLocks noGrp="1"/>
          </p:cNvSpPr>
          <p:nvPr>
            <p:ph type="title"/>
          </p:nvPr>
        </p:nvSpPr>
        <p:spPr/>
        <p:txBody>
          <a:bodyPr/>
          <a:lstStyle/>
          <a:p>
            <a:endParaRPr lang="zh-CN" altLang="en-US"/>
          </a:p>
        </p:txBody>
      </p:sp>
      <p:pic>
        <p:nvPicPr>
          <p:cNvPr id="14" name="内容占位符 13">
            <a:extLst>
              <a:ext uri="{FF2B5EF4-FFF2-40B4-BE49-F238E27FC236}">
                <a16:creationId xmlns:a16="http://schemas.microsoft.com/office/drawing/2014/main" id="{E42C2896-D7D5-4DA5-A34D-36D57D152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2468" y="1021543"/>
            <a:ext cx="6065540" cy="5537033"/>
          </a:xfrm>
        </p:spPr>
      </p:pic>
    </p:spTree>
    <p:extLst>
      <p:ext uri="{BB962C8B-B14F-4D97-AF65-F5344CB8AC3E}">
        <p14:creationId xmlns:p14="http://schemas.microsoft.com/office/powerpoint/2010/main" val="3950619458"/>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4898</TotalTime>
  <Words>1051</Words>
  <Application>Microsoft Office PowerPoint</Application>
  <PresentationFormat>宽屏</PresentationFormat>
  <Paragraphs>97</Paragraphs>
  <Slides>23</Slides>
  <Notes>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等线</vt:lpstr>
      <vt:lpstr>微软雅黑</vt:lpstr>
      <vt:lpstr>Arial</vt:lpstr>
      <vt:lpstr>Calibri</vt:lpstr>
      <vt:lpstr>Impact</vt:lpstr>
      <vt:lpstr>Times New Roman</vt:lpstr>
      <vt:lpstr>Office 主题​​</vt:lpstr>
      <vt:lpstr>A000120140530A99PPBG</vt:lpstr>
      <vt:lpstr>PowerPoint 演示文稿</vt:lpstr>
      <vt:lpstr>主讲内容</vt:lpstr>
      <vt:lpstr>英语B（博士学位英语）选课须知</vt:lpstr>
      <vt:lpstr>英语B（博士学位英语）选课须知</vt:lpstr>
      <vt:lpstr>导师选择？教材准备？</vt:lpstr>
      <vt:lpstr>英语B：高级口语</vt:lpstr>
      <vt:lpstr>PowerPoint 演示文稿</vt:lpstr>
      <vt:lpstr>英语B：高级写作</vt:lpstr>
      <vt:lpstr>PowerPoint 演示文稿</vt:lpstr>
      <vt:lpstr>备考攻略</vt:lpstr>
      <vt:lpstr>PAPER ONE (100 minutes, 75 points) and PAPER TWO (50 minutes, 25 points).   (第100分钟时收Answer sheet 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英语学习兴趣培养</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马 一宁</cp:lastModifiedBy>
  <cp:revision>43</cp:revision>
  <dcterms:created xsi:type="dcterms:W3CDTF">2018-08-12T03:36:57Z</dcterms:created>
  <dcterms:modified xsi:type="dcterms:W3CDTF">2021-08-07T13:31:57Z</dcterms:modified>
</cp:coreProperties>
</file>